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6" r:id="rId5"/>
    <p:sldId id="261" r:id="rId6"/>
    <p:sldId id="264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2014-8-26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2014-8-26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2014-8-26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2014-8-26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2014-8-26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2014-8-26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2014-8-26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2014-8-26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2014-8-26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2014-8-26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2014-8-26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2014-8-26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713788" cy="360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0825" y="3860800"/>
            <a:ext cx="8712200" cy="2736552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4000" tIns="0" rIns="0" bIns="0"/>
          <a:lstStyle/>
          <a:p>
            <a:r>
              <a:rPr kumimoji="1" lang="en-US" altLang="zh-CN" sz="4000" b="1" dirty="0" smtClean="0">
                <a:solidFill>
                  <a:schemeClr val="accent1"/>
                </a:solidFill>
                <a:ea typeface="宋体" pitchFamily="2" charset="-122"/>
              </a:rPr>
              <a:t>ABB UN5000 </a:t>
            </a:r>
            <a:r>
              <a:rPr kumimoji="1" lang="zh-CN" altLang="en-US" sz="4000" b="1" dirty="0">
                <a:solidFill>
                  <a:schemeClr val="accent1"/>
                </a:solidFill>
                <a:ea typeface="宋体" pitchFamily="2" charset="-122"/>
              </a:rPr>
              <a:t>静</a:t>
            </a:r>
            <a:r>
              <a:rPr kumimoji="1" lang="zh-CN" altLang="en-US" sz="4000" b="1" dirty="0" smtClean="0">
                <a:solidFill>
                  <a:schemeClr val="accent1"/>
                </a:solidFill>
                <a:ea typeface="宋体" pitchFamily="2" charset="-122"/>
              </a:rPr>
              <a:t>态励磁装置</a:t>
            </a:r>
            <a:r>
              <a:rPr kumimoji="1" lang="en-US" altLang="zh-CN" sz="4000" b="1" dirty="0">
                <a:solidFill>
                  <a:srgbClr val="96A8E2"/>
                </a:solidFill>
                <a:ea typeface="宋体" pitchFamily="2" charset="-122"/>
              </a:rPr>
              <a:t/>
            </a:r>
            <a:br>
              <a:rPr kumimoji="1" lang="en-US" altLang="zh-CN" sz="4000" b="1" dirty="0">
                <a:solidFill>
                  <a:srgbClr val="96A8E2"/>
                </a:solidFill>
                <a:ea typeface="宋体" pitchFamily="2" charset="-122"/>
              </a:rPr>
            </a:br>
            <a:r>
              <a:rPr kumimoji="1" lang="zh-CN" altLang="en-US" sz="4000" b="1" dirty="0" smtClean="0">
                <a:solidFill>
                  <a:srgbClr val="96A8E2"/>
                </a:solidFill>
                <a:ea typeface="宋体" pitchFamily="2" charset="-122"/>
              </a:rPr>
              <a:t>励磁电流采样回路冗余</a:t>
            </a:r>
            <a:r>
              <a:rPr kumimoji="1" lang="zh-CN" altLang="en-US" sz="2800" b="1" dirty="0">
                <a:solidFill>
                  <a:schemeClr val="hlink"/>
                </a:solidFill>
                <a:ea typeface="宋体" pitchFamily="2" charset="-122"/>
              </a:rPr>
              <a:t/>
            </a:r>
            <a:br>
              <a:rPr kumimoji="1" lang="zh-CN" altLang="en-US" sz="2800" b="1" dirty="0">
                <a:solidFill>
                  <a:schemeClr val="hlink"/>
                </a:solidFill>
                <a:ea typeface="宋体" pitchFamily="2" charset="-122"/>
              </a:rPr>
            </a:br>
            <a:r>
              <a:rPr kumimoji="1" lang="en-US" altLang="zh-CN" sz="2800" b="1" dirty="0" smtClean="0">
                <a:solidFill>
                  <a:schemeClr val="hlink"/>
                </a:solidFill>
                <a:ea typeface="宋体" pitchFamily="2" charset="-122"/>
              </a:rPr>
              <a:t>2014</a:t>
            </a:r>
            <a:r>
              <a:rPr kumimoji="1" lang="zh-CN" altLang="en-US" sz="2800" b="1" dirty="0" smtClean="0">
                <a:solidFill>
                  <a:schemeClr val="hlink"/>
                </a:solidFill>
                <a:ea typeface="宋体" pitchFamily="2" charset="-122"/>
              </a:rPr>
              <a:t>年</a:t>
            </a:r>
            <a:r>
              <a:rPr kumimoji="1" lang="en-US" altLang="zh-CN" sz="2800" b="1" dirty="0" smtClean="0">
                <a:solidFill>
                  <a:schemeClr val="hlink"/>
                </a:solidFill>
                <a:ea typeface="宋体" pitchFamily="2" charset="-122"/>
              </a:rPr>
              <a:t>9</a:t>
            </a:r>
            <a:r>
              <a:rPr kumimoji="1" lang="zh-CN" altLang="en-US" sz="2800" b="1" dirty="0" smtClean="0">
                <a:solidFill>
                  <a:schemeClr val="hlink"/>
                </a:solidFill>
                <a:ea typeface="宋体" pitchFamily="2" charset="-122"/>
              </a:rPr>
              <a:t>月</a:t>
            </a:r>
            <a:r>
              <a:rPr kumimoji="1" lang="en-US" altLang="zh-CN" sz="2800" b="1" dirty="0" smtClean="0">
                <a:solidFill>
                  <a:schemeClr val="hlink"/>
                </a:solidFill>
                <a:ea typeface="宋体" pitchFamily="2" charset="-122"/>
              </a:rPr>
              <a:t>6</a:t>
            </a:r>
            <a:r>
              <a:rPr kumimoji="1" lang="zh-CN" altLang="en-US" sz="2800" b="1" dirty="0" smtClean="0">
                <a:solidFill>
                  <a:schemeClr val="hlink"/>
                </a:solidFill>
                <a:ea typeface="宋体" pitchFamily="2" charset="-122"/>
              </a:rPr>
              <a:t>日 星期</a:t>
            </a:r>
            <a:r>
              <a:rPr kumimoji="1" lang="zh-CN" altLang="en-US" sz="2800" b="1" dirty="0" smtClean="0">
                <a:solidFill>
                  <a:schemeClr val="hlink"/>
                </a:solidFill>
                <a:ea typeface="宋体" pitchFamily="2" charset="-122"/>
              </a:rPr>
              <a:t>六         王绪雄（</a:t>
            </a:r>
            <a:r>
              <a:rPr kumimoji="1" lang="en-US" altLang="zh-CN" sz="2800" b="1" smtClean="0">
                <a:solidFill>
                  <a:schemeClr val="hlink"/>
                </a:solidFill>
                <a:ea typeface="宋体" pitchFamily="2" charset="-122"/>
              </a:rPr>
              <a:t>13818939931</a:t>
            </a:r>
            <a:r>
              <a:rPr kumimoji="1" lang="zh-CN" altLang="en-US" sz="2800" b="1" smtClean="0">
                <a:solidFill>
                  <a:schemeClr val="hlink"/>
                </a:solidFill>
                <a:ea typeface="宋体" pitchFamily="2" charset="-122"/>
              </a:rPr>
              <a:t>）</a:t>
            </a:r>
            <a:endParaRPr kumimoji="1" lang="zh-CN" altLang="de-DE" sz="2800" b="1" dirty="0">
              <a:solidFill>
                <a:schemeClr val="hlink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8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>
            <a:glow rad="228600">
              <a:schemeClr val="bg1">
                <a:lumMod val="85000"/>
                <a:alpha val="55000"/>
              </a:schemeClr>
            </a:glow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mtClean="0"/>
              <a:t>ABB UN5000</a:t>
            </a:r>
            <a:r>
              <a:rPr lang="zh-CN" altLang="en-US" smtClean="0"/>
              <a:t>静态励磁通道配置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3068959"/>
            <a:ext cx="3322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dirty="0" smtClean="0"/>
              <a:t>谢谢！</a:t>
            </a:r>
            <a:r>
              <a:rPr lang="en-US" altLang="zh-CN" sz="7200" dirty="0" smtClean="0"/>
              <a:t>        </a:t>
            </a:r>
            <a:endParaRPr lang="zh-CN" altLang="en-US" sz="7200" dirty="0"/>
          </a:p>
        </p:txBody>
      </p:sp>
    </p:spTree>
    <p:extLst>
      <p:ext uri="{BB962C8B-B14F-4D97-AF65-F5344CB8AC3E}">
        <p14:creationId xmlns:p14="http://schemas.microsoft.com/office/powerpoint/2010/main" val="265250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>
            <a:glow rad="228600">
              <a:schemeClr val="bg1">
                <a:lumMod val="85000"/>
                <a:alpha val="55000"/>
              </a:schemeClr>
            </a:glow>
            <a:softEdge rad="0"/>
          </a:effectLst>
        </p:spPr>
        <p:txBody>
          <a:bodyPr/>
          <a:lstStyle/>
          <a:p>
            <a:r>
              <a:rPr lang="en-US" altLang="zh-CN" dirty="0" smtClean="0"/>
              <a:t>ABB UN5000</a:t>
            </a:r>
            <a:r>
              <a:rPr lang="zh-CN" altLang="en-US" dirty="0" smtClean="0"/>
              <a:t>静态励磁通道配置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双通道</a:t>
            </a:r>
            <a:r>
              <a:rPr lang="en-US" altLang="zh-CN" dirty="0" smtClean="0"/>
              <a:t>AVR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/>
              <a:t>每</a:t>
            </a:r>
            <a:r>
              <a:rPr lang="zh-CN" altLang="en-US" dirty="0" smtClean="0"/>
              <a:t>个通道含有独立</a:t>
            </a:r>
            <a:r>
              <a:rPr lang="zh-CN" altLang="en-US" dirty="0"/>
              <a:t>手</a:t>
            </a:r>
            <a:r>
              <a:rPr lang="zh-CN" altLang="en-US" dirty="0" smtClean="0"/>
              <a:t>动调节通道</a:t>
            </a:r>
            <a:r>
              <a:rPr lang="en-US" altLang="zh-CN" dirty="0" smtClean="0"/>
              <a:t>EGC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zh-CN" altLang="en-US" sz="2800" dirty="0" smtClean="0"/>
              <a:t>部分简配项目、燃机和抽水蓄能机组不含</a:t>
            </a:r>
            <a:r>
              <a:rPr lang="en-US" altLang="zh-CN" sz="2800" dirty="0" smtClean="0"/>
              <a:t>EGC</a:t>
            </a:r>
          </a:p>
          <a:p>
            <a:pPr marL="0" indent="0">
              <a:buNone/>
            </a:pPr>
            <a:endParaRPr lang="en-US" altLang="zh-CN" sz="2800" dirty="0" smtClean="0"/>
          </a:p>
          <a:p>
            <a:r>
              <a:rPr lang="zh-CN" altLang="en-US" dirty="0"/>
              <a:t>整</a:t>
            </a:r>
            <a:r>
              <a:rPr lang="zh-CN" altLang="en-US" dirty="0" smtClean="0"/>
              <a:t>流桥通常为</a:t>
            </a:r>
            <a:r>
              <a:rPr lang="en-US" altLang="zh-CN" dirty="0" smtClean="0"/>
              <a:t>3~6</a:t>
            </a:r>
            <a:r>
              <a:rPr lang="zh-CN" altLang="en-US" dirty="0" smtClean="0"/>
              <a:t>个并联运行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067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励</a:t>
            </a:r>
            <a:r>
              <a:rPr lang="zh-CN" altLang="en-US" dirty="0" smtClean="0"/>
              <a:t>磁电流通过整流桥交流侧的</a:t>
            </a:r>
            <a:r>
              <a:rPr lang="en-US" altLang="zh-CN" dirty="0" smtClean="0"/>
              <a:t>CT</a:t>
            </a:r>
            <a:r>
              <a:rPr lang="zh-CN" altLang="en-US" dirty="0" smtClean="0"/>
              <a:t>进行采样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err="1" smtClean="0"/>
              <a:t>I</a:t>
            </a:r>
            <a:r>
              <a:rPr lang="en-US" altLang="zh-CN" sz="2000" dirty="0" err="1" smtClean="0"/>
              <a:t>dc</a:t>
            </a:r>
            <a:r>
              <a:rPr lang="en-US" altLang="zh-CN" dirty="0" smtClean="0"/>
              <a:t> = </a:t>
            </a:r>
            <a:r>
              <a:rPr lang="en-US" altLang="zh-CN" dirty="0" err="1" smtClean="0"/>
              <a:t>I</a:t>
            </a:r>
            <a:r>
              <a:rPr lang="en-US" altLang="zh-CN" sz="2400" dirty="0" err="1" smtClean="0"/>
              <a:t>ac</a:t>
            </a:r>
            <a:r>
              <a:rPr lang="en-US" altLang="zh-CN" dirty="0" smtClean="0"/>
              <a:t>/0.816</a:t>
            </a:r>
          </a:p>
          <a:p>
            <a:endParaRPr lang="en-US" altLang="zh-CN" dirty="0" smtClean="0"/>
          </a:p>
          <a:p>
            <a:r>
              <a:rPr lang="zh-CN" altLang="en-US" dirty="0"/>
              <a:t>励</a:t>
            </a:r>
            <a:r>
              <a:rPr lang="zh-CN" altLang="en-US" dirty="0" smtClean="0"/>
              <a:t>磁电流采样值</a:t>
            </a:r>
            <a:r>
              <a:rPr lang="en-US" altLang="zh-CN" dirty="0" err="1" smtClean="0"/>
              <a:t>Ie</a:t>
            </a:r>
            <a:r>
              <a:rPr lang="en-US" altLang="zh-CN" dirty="0" smtClean="0"/>
              <a:t> = </a:t>
            </a:r>
            <a:r>
              <a:rPr lang="en-US" altLang="zh-CN" dirty="0" err="1" smtClean="0"/>
              <a:t>K×I</a:t>
            </a:r>
            <a:r>
              <a:rPr lang="en-US" altLang="zh-CN" sz="2000" dirty="0" err="1" smtClean="0"/>
              <a:t>dc</a:t>
            </a:r>
            <a:r>
              <a:rPr lang="en-US" altLang="zh-CN" dirty="0" smtClean="0"/>
              <a:t> </a:t>
            </a:r>
            <a:r>
              <a:rPr lang="en-US" altLang="zh-CN" dirty="0"/>
              <a:t>= </a:t>
            </a:r>
            <a:r>
              <a:rPr lang="en-US" altLang="zh-CN" dirty="0" err="1" smtClean="0"/>
              <a:t>K×I</a:t>
            </a:r>
            <a:r>
              <a:rPr lang="en-US" altLang="zh-CN" sz="2400" dirty="0" err="1" smtClean="0"/>
              <a:t>ac</a:t>
            </a:r>
            <a:r>
              <a:rPr lang="en-US" altLang="zh-CN" dirty="0" smtClean="0"/>
              <a:t>/0.816</a:t>
            </a:r>
          </a:p>
          <a:p>
            <a:endParaRPr lang="en-US" altLang="zh-CN" dirty="0"/>
          </a:p>
          <a:p>
            <a:r>
              <a:rPr lang="en-US" altLang="zh-CN" dirty="0" smtClean="0"/>
              <a:t>K</a:t>
            </a:r>
            <a:r>
              <a:rPr lang="zh-CN" altLang="en-US" dirty="0" smtClean="0"/>
              <a:t>为采样系数，</a:t>
            </a:r>
            <a:r>
              <a:rPr lang="en-US" altLang="zh-CN" dirty="0" smtClean="0"/>
              <a:t>K=1.08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>
            <a:glow rad="228600">
              <a:schemeClr val="bg1">
                <a:lumMod val="85000"/>
                <a:alpha val="55000"/>
              </a:schemeClr>
            </a:glow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mtClean="0"/>
              <a:t>ABB UN5000</a:t>
            </a:r>
            <a:r>
              <a:rPr lang="zh-CN" altLang="en-US" smtClean="0"/>
              <a:t>静态励磁通道配置</a:t>
            </a:r>
            <a:endParaRPr lang="zh-CN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585" y="2348880"/>
            <a:ext cx="385762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511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>
            <a:glow rad="228600">
              <a:schemeClr val="bg1">
                <a:lumMod val="85000"/>
                <a:alpha val="55000"/>
              </a:schemeClr>
            </a:glow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mtClean="0"/>
              <a:t>ABB UN5000</a:t>
            </a:r>
            <a:r>
              <a:rPr lang="zh-CN" altLang="en-US" smtClean="0"/>
              <a:t>静态励磁通道配置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763688" y="5805264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励磁电流单采样通道示意图</a:t>
            </a:r>
            <a:endParaRPr lang="zh-CN" altLang="en-US" sz="2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946" y="1484784"/>
            <a:ext cx="5772084" cy="399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215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>
            <a:glow rad="228600">
              <a:schemeClr val="bg1">
                <a:lumMod val="85000"/>
                <a:alpha val="55000"/>
              </a:schemeClr>
            </a:glow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mtClean="0"/>
              <a:t>ABB UN5000</a:t>
            </a:r>
            <a:r>
              <a:rPr lang="zh-CN" altLang="en-US" smtClean="0"/>
              <a:t>静态励磁通道配置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700808"/>
            <a:ext cx="79928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励</a:t>
            </a:r>
            <a:r>
              <a:rPr lang="zh-CN" altLang="en-US" sz="2800" dirty="0" smtClean="0"/>
              <a:t>磁电流采样回路可能存在的问题：</a:t>
            </a:r>
            <a:endParaRPr lang="en-US" altLang="zh-CN" sz="2800" dirty="0" smtClean="0"/>
          </a:p>
          <a:p>
            <a:endParaRPr lang="en-US" altLang="zh-CN" sz="2800" dirty="0"/>
          </a:p>
          <a:p>
            <a:r>
              <a:rPr lang="en-US" altLang="zh-CN" sz="2800" dirty="0" smtClean="0"/>
              <a:t>1.  CT</a:t>
            </a:r>
            <a:r>
              <a:rPr lang="zh-CN" altLang="en-US" sz="2800" dirty="0" smtClean="0"/>
              <a:t>可能发</a:t>
            </a:r>
            <a:r>
              <a:rPr lang="zh-CN" altLang="en-US" sz="2800" dirty="0" smtClean="0"/>
              <a:t>生故障</a:t>
            </a:r>
            <a:endParaRPr lang="en-US" altLang="zh-CN" sz="2800" dirty="0" smtClean="0"/>
          </a:p>
          <a:p>
            <a:r>
              <a:rPr lang="en-US" altLang="zh-CN" sz="2800" dirty="0" smtClean="0"/>
              <a:t>     </a:t>
            </a:r>
            <a:r>
              <a:rPr lang="zh-CN" altLang="en-US" sz="2800" dirty="0" smtClean="0"/>
              <a:t>比如</a:t>
            </a:r>
            <a:r>
              <a:rPr lang="en-US" altLang="zh-CN" sz="2800" dirty="0" smtClean="0"/>
              <a:t>CT</a:t>
            </a:r>
            <a:r>
              <a:rPr lang="zh-CN" altLang="en-US" sz="2800" dirty="0" smtClean="0"/>
              <a:t>开裂、</a:t>
            </a:r>
            <a:r>
              <a:rPr lang="en-US" altLang="zh-CN" sz="2800" dirty="0" smtClean="0"/>
              <a:t>CT</a:t>
            </a:r>
            <a:r>
              <a:rPr lang="zh-CN" altLang="en-US" sz="2800" dirty="0" smtClean="0"/>
              <a:t>二次线圈匝间短路、</a:t>
            </a:r>
            <a:r>
              <a:rPr lang="en-US" altLang="zh-CN" sz="2800" dirty="0" smtClean="0"/>
              <a:t>CT</a:t>
            </a:r>
            <a:r>
              <a:rPr lang="zh-CN" altLang="en-US" sz="2800" dirty="0" smtClean="0"/>
              <a:t>开路</a:t>
            </a:r>
            <a:endParaRPr lang="en-US" altLang="zh-CN" sz="2800" dirty="0" smtClean="0"/>
          </a:p>
          <a:p>
            <a:endParaRPr lang="en-US" altLang="zh-CN" sz="2800" dirty="0"/>
          </a:p>
          <a:p>
            <a:r>
              <a:rPr lang="en-US" altLang="zh-CN" sz="2800" dirty="0" smtClean="0"/>
              <a:t>2.  PSI_1</a:t>
            </a:r>
            <a:r>
              <a:rPr lang="zh-CN" altLang="en-US" sz="2800" dirty="0" smtClean="0"/>
              <a:t>板可能发</a:t>
            </a:r>
            <a:r>
              <a:rPr lang="zh-CN" altLang="en-US" sz="2800" dirty="0" smtClean="0"/>
              <a:t>生故障</a:t>
            </a:r>
            <a:endParaRPr lang="en-US" altLang="zh-CN" sz="2800" dirty="0" smtClean="0"/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    </a:t>
            </a:r>
            <a:r>
              <a:rPr lang="zh-CN" altLang="en-US" sz="2800" dirty="0" smtClean="0"/>
              <a:t>比如</a:t>
            </a:r>
            <a:r>
              <a:rPr lang="en-US" altLang="zh-CN" sz="2800" dirty="0" smtClean="0"/>
              <a:t>PSI</a:t>
            </a:r>
            <a:r>
              <a:rPr lang="zh-CN" altLang="en-US" sz="2800" dirty="0" smtClean="0"/>
              <a:t>板上二极管开路</a:t>
            </a:r>
            <a:endParaRPr lang="en-US" altLang="zh-CN" sz="2800" dirty="0"/>
          </a:p>
          <a:p>
            <a:pPr marL="457200" indent="-457200">
              <a:buFont typeface="Wingdings" pitchFamily="2" charset="2"/>
              <a:buChar char="Ø"/>
            </a:pPr>
            <a:endParaRPr lang="en-US" altLang="zh-CN" sz="2800" dirty="0" smtClean="0"/>
          </a:p>
          <a:p>
            <a:r>
              <a:rPr lang="zh-CN" altLang="en-US" sz="2800" dirty="0" smtClean="0"/>
              <a:t>        当</a:t>
            </a:r>
            <a:r>
              <a:rPr lang="en-US" altLang="zh-CN" sz="2800" dirty="0" smtClean="0"/>
              <a:t>CT</a:t>
            </a:r>
            <a:r>
              <a:rPr lang="zh-CN" altLang="en-US" sz="2800" dirty="0" smtClean="0"/>
              <a:t>采样回路发生故障时，由于两个</a:t>
            </a:r>
            <a:r>
              <a:rPr lang="en-US" altLang="zh-CN" sz="2800" dirty="0" smtClean="0"/>
              <a:t>AVR</a:t>
            </a:r>
            <a:r>
              <a:rPr lang="zh-CN" altLang="en-US" sz="2800" dirty="0" smtClean="0"/>
              <a:t>通道共用一个励磁电流采样回路，将可能导致切换通道无法避免励磁故障跳闸。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2926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>
            <a:glow rad="228600">
              <a:schemeClr val="bg1">
                <a:lumMod val="85000"/>
                <a:alpha val="55000"/>
              </a:schemeClr>
            </a:glow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mtClean="0"/>
              <a:t>ABB UN5000</a:t>
            </a:r>
            <a:r>
              <a:rPr lang="zh-CN" altLang="en-US" smtClean="0"/>
              <a:t>静态励磁通道配置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556792"/>
            <a:ext cx="820891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励</a:t>
            </a:r>
            <a:r>
              <a:rPr lang="zh-CN" altLang="en-US" sz="2800" dirty="0" smtClean="0"/>
              <a:t>磁电流采样回路可能存在的问题：</a:t>
            </a:r>
            <a:endParaRPr lang="en-US" altLang="zh-CN" sz="2800" dirty="0" smtClean="0"/>
          </a:p>
          <a:p>
            <a:endParaRPr lang="en-US" altLang="zh-CN" sz="2800" dirty="0"/>
          </a:p>
          <a:p>
            <a:pPr marL="514350" indent="-514350">
              <a:buAutoNum type="arabicPeriod" startAt="3"/>
            </a:pPr>
            <a:r>
              <a:rPr lang="zh-CN" altLang="en-US" sz="2800" dirty="0" smtClean="0"/>
              <a:t>会增加励磁电流回路故障处</a:t>
            </a:r>
            <a:r>
              <a:rPr lang="zh-CN" altLang="en-US" sz="2800" dirty="0"/>
              <a:t>理的难</a:t>
            </a:r>
            <a:r>
              <a:rPr lang="zh-CN" altLang="en-US" sz="2800" dirty="0" smtClean="0"/>
              <a:t>度</a:t>
            </a:r>
            <a:endParaRPr lang="en-US" altLang="zh-CN" sz="2800" dirty="0" smtClean="0"/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     </a:t>
            </a:r>
            <a:r>
              <a:rPr lang="zh-CN" altLang="en-US" sz="2800" dirty="0" smtClean="0"/>
              <a:t>比如由于</a:t>
            </a:r>
            <a:r>
              <a:rPr lang="en-US" altLang="zh-CN" sz="2800" dirty="0" smtClean="0"/>
              <a:t>CT</a:t>
            </a:r>
            <a:r>
              <a:rPr lang="zh-CN" altLang="en-US" sz="2800" dirty="0" smtClean="0"/>
              <a:t>匝间短路可能会引起在励磁起励之初</a:t>
            </a:r>
            <a:r>
              <a:rPr lang="en-US" altLang="zh-CN" sz="2800" dirty="0" smtClean="0"/>
              <a:t>EGC</a:t>
            </a:r>
            <a:r>
              <a:rPr lang="zh-CN" altLang="en-US" sz="2800" dirty="0" smtClean="0"/>
              <a:t>跳闸，或者其他异常故障，而由于切换至备用通道起励将出现同样的故障现象，增加了故障处理的难度和时间。</a:t>
            </a:r>
            <a:endParaRPr lang="en-US" altLang="zh-CN" sz="2800" dirty="0" smtClean="0"/>
          </a:p>
          <a:p>
            <a:r>
              <a:rPr lang="en-US" altLang="zh-CN" sz="2800" dirty="0" smtClean="0"/>
              <a:t>       </a:t>
            </a:r>
            <a:endParaRPr lang="en-US" altLang="zh-CN" sz="2800" dirty="0"/>
          </a:p>
          <a:p>
            <a:r>
              <a:rPr lang="en-US" altLang="zh-CN" sz="2800" dirty="0" smtClean="0"/>
              <a:t>4. </a:t>
            </a:r>
            <a:r>
              <a:rPr lang="zh-CN" altLang="en-US" sz="2800" dirty="0" smtClean="0"/>
              <a:t>会</a:t>
            </a:r>
            <a:r>
              <a:rPr lang="zh-CN" altLang="en-US" sz="2800" dirty="0"/>
              <a:t>增加励磁电流回路故障处理</a:t>
            </a:r>
            <a:r>
              <a:rPr lang="zh-CN" altLang="en-US" sz="2800" dirty="0" smtClean="0"/>
              <a:t>的</a:t>
            </a:r>
            <a:r>
              <a:rPr lang="zh-CN" altLang="en-US" sz="2800" dirty="0"/>
              <a:t>时间</a:t>
            </a:r>
            <a:endParaRPr lang="en-US" altLang="zh-CN" sz="2800" dirty="0"/>
          </a:p>
          <a:p>
            <a:r>
              <a:rPr lang="en-US" altLang="zh-CN" sz="2800" dirty="0" smtClean="0"/>
              <a:t>       </a:t>
            </a:r>
            <a:r>
              <a:rPr lang="zh-CN" altLang="en-US" sz="2800" dirty="0" smtClean="0"/>
              <a:t>当确定是励磁电流采样回路故障后，必须等故障处理后，才能开机。如果是</a:t>
            </a:r>
            <a:r>
              <a:rPr lang="en-US" altLang="zh-CN" sz="2800" dirty="0" smtClean="0"/>
              <a:t>CT</a:t>
            </a:r>
            <a:r>
              <a:rPr lang="zh-CN" altLang="en-US" sz="2800" dirty="0" smtClean="0"/>
              <a:t>故障，更换</a:t>
            </a:r>
            <a:r>
              <a:rPr lang="en-US" altLang="zh-CN" sz="2800" dirty="0" smtClean="0"/>
              <a:t>CT</a:t>
            </a:r>
            <a:r>
              <a:rPr lang="zh-CN" altLang="en-US" sz="2800" dirty="0" smtClean="0"/>
              <a:t>的时间比较长。</a:t>
            </a:r>
            <a:endParaRPr lang="en-US" altLang="zh-CN" sz="2800" dirty="0"/>
          </a:p>
          <a:p>
            <a:pPr marL="457200" indent="-457200">
              <a:buFont typeface="Wingdings" pitchFamily="2" charset="2"/>
              <a:buChar char="Ø"/>
            </a:pPr>
            <a:endParaRPr lang="en-US" altLang="zh-CN" sz="2800" dirty="0" smtClean="0"/>
          </a:p>
          <a:p>
            <a:r>
              <a:rPr lang="zh-CN" altLang="en-US" sz="2800" dirty="0" smtClean="0"/>
              <a:t>       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566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>
            <a:glow rad="228600">
              <a:schemeClr val="bg1">
                <a:lumMod val="85000"/>
                <a:alpha val="55000"/>
              </a:schemeClr>
            </a:glow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mtClean="0"/>
              <a:t>ABB UN5000</a:t>
            </a:r>
            <a:r>
              <a:rPr lang="zh-CN" altLang="en-US" smtClean="0"/>
              <a:t>静态励磁通道配置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44824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改</a:t>
            </a:r>
            <a:r>
              <a:rPr lang="zh-CN" altLang="en-US" sz="2800" dirty="0" smtClean="0"/>
              <a:t>善的方法：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      </a:t>
            </a:r>
            <a:r>
              <a:rPr lang="en-US" altLang="zh-CN" sz="2800" dirty="0" smtClean="0"/>
              <a:t> </a:t>
            </a:r>
            <a:r>
              <a:rPr lang="zh-CN" altLang="en-US" sz="2800" dirty="0" smtClean="0"/>
              <a:t>在整流桥交流侧再增加一组</a:t>
            </a:r>
            <a:r>
              <a:rPr lang="en-US" altLang="zh-CN" sz="2800" dirty="0" smtClean="0"/>
              <a:t>CT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      </a:t>
            </a:r>
            <a:r>
              <a:rPr lang="zh-CN" altLang="en-US" sz="2800" dirty="0" smtClean="0"/>
              <a:t>这样，两</a:t>
            </a:r>
            <a:r>
              <a:rPr lang="zh-CN" altLang="en-US" sz="2800" dirty="0"/>
              <a:t>个</a:t>
            </a:r>
            <a:r>
              <a:rPr lang="en-US" altLang="zh-CN" sz="2800" dirty="0" smtClean="0"/>
              <a:t>AVR</a:t>
            </a:r>
            <a:r>
              <a:rPr lang="zh-CN" altLang="en-US" sz="2800" dirty="0" smtClean="0"/>
              <a:t>通道采</a:t>
            </a:r>
            <a:r>
              <a:rPr lang="zh-CN" altLang="en-US" sz="2800" dirty="0" smtClean="0"/>
              <a:t>用相互独立的励</a:t>
            </a:r>
            <a:r>
              <a:rPr lang="zh-CN" altLang="en-US" sz="2800" dirty="0" smtClean="0"/>
              <a:t>磁电流采样回路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endParaRPr lang="en-US" altLang="zh-CN" sz="2800" dirty="0"/>
          </a:p>
          <a:p>
            <a:r>
              <a:rPr lang="en-US" altLang="zh-CN" sz="2800" dirty="0" smtClean="0"/>
              <a:t>       </a:t>
            </a:r>
            <a:r>
              <a:rPr lang="zh-CN" altLang="en-US" sz="2800" dirty="0" smtClean="0"/>
              <a:t>这样做的优点是：</a:t>
            </a:r>
            <a:endParaRPr lang="en-US" altLang="zh-CN" sz="2800" dirty="0" smtClean="0"/>
          </a:p>
          <a:p>
            <a:r>
              <a:rPr lang="zh-CN" altLang="en-US" sz="2800" dirty="0" smtClean="0"/>
              <a:t>       当运行通道出现励磁电流采样故障后，切至备用通道后可以正常运行。正常的通道可以</a:t>
            </a:r>
            <a:r>
              <a:rPr lang="zh-CN" altLang="en-US" sz="2800" dirty="0"/>
              <a:t>作</a:t>
            </a:r>
            <a:r>
              <a:rPr lang="zh-CN" altLang="en-US" sz="2800" dirty="0" smtClean="0"/>
              <a:t>为的故</a:t>
            </a:r>
            <a:r>
              <a:rPr lang="zh-CN" altLang="en-US" sz="2800" dirty="0"/>
              <a:t>障通道参</a:t>
            </a:r>
            <a:r>
              <a:rPr lang="zh-CN" altLang="en-US" sz="2800" dirty="0" smtClean="0"/>
              <a:t>照，为排除故障提供对比信息，并赢得时间。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92679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>
            <a:glow rad="228600">
              <a:schemeClr val="bg1">
                <a:lumMod val="85000"/>
                <a:alpha val="55000"/>
              </a:schemeClr>
            </a:glow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mtClean="0"/>
              <a:t>ABB UN5000</a:t>
            </a:r>
            <a:r>
              <a:rPr lang="zh-CN" altLang="en-US" smtClean="0"/>
              <a:t>静态励磁通道配置</a:t>
            </a: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758" y="1383178"/>
            <a:ext cx="6477000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55776" y="6021288"/>
            <a:ext cx="3821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励磁电流独立采样回路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6085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ffectLst>
            <a:glow rad="228600">
              <a:schemeClr val="bg1">
                <a:lumMod val="85000"/>
                <a:alpha val="55000"/>
              </a:schemeClr>
            </a:glow>
            <a:softEdge rad="0"/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mtClean="0"/>
              <a:t>ABB UN5000</a:t>
            </a:r>
            <a:r>
              <a:rPr lang="zh-CN" altLang="en-US" smtClean="0"/>
              <a:t>静态励磁通道配置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132856"/>
            <a:ext cx="83632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改</a:t>
            </a:r>
            <a:r>
              <a:rPr lang="zh-CN" altLang="en-US" sz="2800" dirty="0" smtClean="0"/>
              <a:t>善后的相关试验：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         静态工况下，对新增加的</a:t>
            </a:r>
            <a:r>
              <a:rPr lang="en-US" altLang="zh-CN" sz="2800" dirty="0" smtClean="0"/>
              <a:t>CT</a:t>
            </a:r>
            <a:r>
              <a:rPr lang="zh-CN" altLang="en-US" sz="2800" dirty="0" smtClean="0"/>
              <a:t>采样回路和原来的</a:t>
            </a:r>
            <a:r>
              <a:rPr lang="en-US" altLang="zh-CN" sz="2800" dirty="0" smtClean="0"/>
              <a:t>CT</a:t>
            </a:r>
            <a:r>
              <a:rPr lang="zh-CN" altLang="en-US" sz="2800" dirty="0" smtClean="0"/>
              <a:t>采样回路，可以使用继电保护测试仪，对两个采样回路进行校验。</a:t>
            </a:r>
            <a:endParaRPr lang="en-US" altLang="zh-CN" sz="2800" dirty="0" smtClean="0"/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      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1535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689</Words>
  <Application>Microsoft Office PowerPoint</Application>
  <PresentationFormat>全屏显示(4:3)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PowerPoint 演示文稿</vt:lpstr>
      <vt:lpstr>ABB UN5000静态励磁通道配置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微软</cp:lastModifiedBy>
  <cp:revision>33</cp:revision>
  <dcterms:modified xsi:type="dcterms:W3CDTF">2014-08-26T12:41:52Z</dcterms:modified>
</cp:coreProperties>
</file>